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0" d="100"/>
          <a:sy n="90" d="100"/>
        </p:scale>
        <p:origin x="-872"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3EE994-C2E7-F846-8F15-4466D5DF855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3EE994-C2E7-F846-8F15-4466D5DF855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3EE994-C2E7-F846-8F15-4466D5DF855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3EE994-C2E7-F846-8F15-4466D5DF855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3EE994-C2E7-F846-8F15-4466D5DF855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3EE994-C2E7-F846-8F15-4466D5DF855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3EE994-C2E7-F846-8F15-4466D5DF8556}" type="datetimeFigureOut">
              <a:rPr lang="en-US" smtClean="0"/>
              <a:pPr/>
              <a:t>3/17/11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3EE994-C2E7-F846-8F15-4466D5DF8556}" type="datetimeFigureOut">
              <a:rPr lang="en-US" smtClean="0"/>
              <a:pPr/>
              <a:t>3/17/11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EE994-C2E7-F846-8F15-4466D5DF8556}" type="datetimeFigureOut">
              <a:rPr lang="en-US" smtClean="0"/>
              <a:pPr/>
              <a:t>3/17/11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3EE994-C2E7-F846-8F15-4466D5DF855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3EE994-C2E7-F846-8F15-4466D5DF855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7059E6-0812-5946-9EE8-FE17BBE567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3EE994-C2E7-F846-8F15-4466D5DF8556}" type="datetimeFigureOut">
              <a:rPr lang="en-US" smtClean="0"/>
              <a:pPr/>
              <a:t>3/17/11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7059E6-0812-5946-9EE8-FE17BBE567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 name="Group 4"/>
          <p:cNvGrpSpPr/>
          <p:nvPr/>
        </p:nvGrpSpPr>
        <p:grpSpPr>
          <a:xfrm>
            <a:off x="-1268029" y="-652030"/>
            <a:ext cx="11678228" cy="8249908"/>
            <a:chOff x="-1268029" y="-652030"/>
            <a:chExt cx="11678228" cy="8249908"/>
          </a:xfrm>
        </p:grpSpPr>
        <p:sp>
          <p:nvSpPr>
            <p:cNvPr id="6" name="Rectangle 5"/>
            <p:cNvSpPr/>
            <p:nvPr/>
          </p:nvSpPr>
          <p:spPr>
            <a:xfrm>
              <a:off x="0" y="0"/>
              <a:ext cx="9144000" cy="6858000"/>
            </a:xfrm>
            <a:prstGeom prst="rect">
              <a:avLst/>
            </a:prstGeom>
            <a:solidFill>
              <a:srgbClr val="54078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tree</a:t>
              </a:r>
              <a:endParaRPr lang="en-US" dirty="0"/>
            </a:p>
          </p:txBody>
        </p:sp>
        <p:sp>
          <p:nvSpPr>
            <p:cNvPr id="7" name="Rectangle 6"/>
            <p:cNvSpPr/>
            <p:nvPr/>
          </p:nvSpPr>
          <p:spPr>
            <a:xfrm rot="3284191">
              <a:off x="4068379" y="-2406872"/>
              <a:ext cx="1114778" cy="11568862"/>
            </a:xfrm>
            <a:prstGeom prst="rect">
              <a:avLst/>
            </a:prstGeom>
            <a:solidFill>
              <a:srgbClr val="D0C146"/>
            </a:solidFill>
            <a:ln>
              <a:solidFill>
                <a:srgbClr val="B0A33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rot="18318015">
              <a:off x="3923239" y="-2387345"/>
              <a:ext cx="1179846" cy="11562382"/>
            </a:xfrm>
            <a:prstGeom prst="rect">
              <a:avLst/>
            </a:prstGeom>
            <a:solidFill>
              <a:srgbClr val="D0C146"/>
            </a:solidFill>
            <a:ln>
              <a:solidFill>
                <a:srgbClr val="B0A33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9" name="Group 22"/>
            <p:cNvGrpSpPr/>
            <p:nvPr/>
          </p:nvGrpSpPr>
          <p:grpSpPr>
            <a:xfrm rot="5881326">
              <a:off x="2753995" y="-880901"/>
              <a:ext cx="3709583" cy="8249908"/>
              <a:chOff x="4826542" y="1164994"/>
              <a:chExt cx="2941559" cy="6119904"/>
            </a:xfrm>
          </p:grpSpPr>
          <p:sp>
            <p:nvSpPr>
              <p:cNvPr id="16" name="Freeform 15"/>
              <p:cNvSpPr/>
              <p:nvPr/>
            </p:nvSpPr>
            <p:spPr>
              <a:xfrm rot="13759886">
                <a:off x="3402288" y="2589248"/>
                <a:ext cx="3399264" cy="550755"/>
              </a:xfrm>
              <a:custGeom>
                <a:avLst/>
                <a:gdLst>
                  <a:gd name="connsiteX0" fmla="*/ 738399 w 2111773"/>
                  <a:gd name="connsiteY0" fmla="*/ 79366 h 550755"/>
                  <a:gd name="connsiteX1" fmla="*/ 824987 w 2111773"/>
                  <a:gd name="connsiteY1" fmla="*/ 79366 h 550755"/>
                  <a:gd name="connsiteX2" fmla="*/ 2051643 w 2111773"/>
                  <a:gd name="connsiteY2" fmla="*/ 79366 h 550755"/>
                  <a:gd name="connsiteX3" fmla="*/ 1185768 w 2111773"/>
                  <a:gd name="connsiteY3" fmla="*/ 468984 h 550755"/>
                  <a:gd name="connsiteX4" fmla="*/ 233306 w 2111773"/>
                  <a:gd name="connsiteY4" fmla="*/ 483414 h 550755"/>
                  <a:gd name="connsiteX5" fmla="*/ 88993 w 2111773"/>
                  <a:gd name="connsiteY5" fmla="*/ 64936 h 550755"/>
                  <a:gd name="connsiteX6" fmla="*/ 738399 w 2111773"/>
                  <a:gd name="connsiteY6" fmla="*/ 79366 h 55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1773" h="550755">
                    <a:moveTo>
                      <a:pt x="738399" y="79366"/>
                    </a:moveTo>
                    <a:cubicBezTo>
                      <a:pt x="861065" y="81771"/>
                      <a:pt x="824987" y="79366"/>
                      <a:pt x="824987" y="79366"/>
                    </a:cubicBezTo>
                    <a:cubicBezTo>
                      <a:pt x="1043861" y="79366"/>
                      <a:pt x="1991513" y="14430"/>
                      <a:pt x="2051643" y="79366"/>
                    </a:cubicBezTo>
                    <a:cubicBezTo>
                      <a:pt x="2111773" y="144302"/>
                      <a:pt x="1488824" y="401643"/>
                      <a:pt x="1185768" y="468984"/>
                    </a:cubicBezTo>
                    <a:cubicBezTo>
                      <a:pt x="882712" y="536325"/>
                      <a:pt x="416102" y="550755"/>
                      <a:pt x="233306" y="483414"/>
                    </a:cubicBezTo>
                    <a:cubicBezTo>
                      <a:pt x="50510" y="416073"/>
                      <a:pt x="0" y="129872"/>
                      <a:pt x="88993" y="64936"/>
                    </a:cubicBezTo>
                    <a:cubicBezTo>
                      <a:pt x="177986" y="0"/>
                      <a:pt x="615733" y="76961"/>
                      <a:pt x="738399" y="79366"/>
                    </a:cubicBezTo>
                    <a:close/>
                  </a:path>
                </a:pathLst>
              </a:cu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ounded Rectangle 16"/>
              <p:cNvSpPr/>
              <p:nvPr/>
            </p:nvSpPr>
            <p:spPr>
              <a:xfrm rot="19013623">
                <a:off x="7248576" y="3285267"/>
                <a:ext cx="519525" cy="3999631"/>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8"/>
            <p:cNvGrpSpPr/>
            <p:nvPr/>
          </p:nvGrpSpPr>
          <p:grpSpPr>
            <a:xfrm rot="20911974">
              <a:off x="2574017" y="-652031"/>
              <a:ext cx="3709583" cy="8249908"/>
              <a:chOff x="4826542" y="1164994"/>
              <a:chExt cx="2941559" cy="6119904"/>
            </a:xfrm>
          </p:grpSpPr>
          <p:sp>
            <p:nvSpPr>
              <p:cNvPr id="14" name="Freeform 13"/>
              <p:cNvSpPr/>
              <p:nvPr/>
            </p:nvSpPr>
            <p:spPr>
              <a:xfrm rot="13759886">
                <a:off x="3402288" y="2589248"/>
                <a:ext cx="3399264" cy="550755"/>
              </a:xfrm>
              <a:custGeom>
                <a:avLst/>
                <a:gdLst>
                  <a:gd name="connsiteX0" fmla="*/ 738399 w 2111773"/>
                  <a:gd name="connsiteY0" fmla="*/ 79366 h 550755"/>
                  <a:gd name="connsiteX1" fmla="*/ 824987 w 2111773"/>
                  <a:gd name="connsiteY1" fmla="*/ 79366 h 550755"/>
                  <a:gd name="connsiteX2" fmla="*/ 2051643 w 2111773"/>
                  <a:gd name="connsiteY2" fmla="*/ 79366 h 550755"/>
                  <a:gd name="connsiteX3" fmla="*/ 1185768 w 2111773"/>
                  <a:gd name="connsiteY3" fmla="*/ 468984 h 550755"/>
                  <a:gd name="connsiteX4" fmla="*/ 233306 w 2111773"/>
                  <a:gd name="connsiteY4" fmla="*/ 483414 h 550755"/>
                  <a:gd name="connsiteX5" fmla="*/ 88993 w 2111773"/>
                  <a:gd name="connsiteY5" fmla="*/ 64936 h 550755"/>
                  <a:gd name="connsiteX6" fmla="*/ 738399 w 2111773"/>
                  <a:gd name="connsiteY6" fmla="*/ 79366 h 55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1773" h="550755">
                    <a:moveTo>
                      <a:pt x="738399" y="79366"/>
                    </a:moveTo>
                    <a:cubicBezTo>
                      <a:pt x="861065" y="81771"/>
                      <a:pt x="824987" y="79366"/>
                      <a:pt x="824987" y="79366"/>
                    </a:cubicBezTo>
                    <a:cubicBezTo>
                      <a:pt x="1043861" y="79366"/>
                      <a:pt x="1991513" y="14430"/>
                      <a:pt x="2051643" y="79366"/>
                    </a:cubicBezTo>
                    <a:cubicBezTo>
                      <a:pt x="2111773" y="144302"/>
                      <a:pt x="1488824" y="401643"/>
                      <a:pt x="1185768" y="468984"/>
                    </a:cubicBezTo>
                    <a:cubicBezTo>
                      <a:pt x="882712" y="536325"/>
                      <a:pt x="416102" y="550755"/>
                      <a:pt x="233306" y="483414"/>
                    </a:cubicBezTo>
                    <a:cubicBezTo>
                      <a:pt x="50510" y="416073"/>
                      <a:pt x="0" y="129872"/>
                      <a:pt x="88993" y="64936"/>
                    </a:cubicBezTo>
                    <a:cubicBezTo>
                      <a:pt x="177986" y="0"/>
                      <a:pt x="615733" y="76961"/>
                      <a:pt x="738399" y="79366"/>
                    </a:cubicBezTo>
                    <a:close/>
                  </a:path>
                </a:pathLst>
              </a:cu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rot="19013623">
                <a:off x="7248576" y="3285267"/>
                <a:ext cx="519525" cy="3999631"/>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1" name="Picture 10"/>
            <p:cNvPicPr>
              <a:picLocks noChangeAspect="1"/>
            </p:cNvPicPr>
            <p:nvPr/>
          </p:nvPicPr>
          <p:blipFill>
            <a:blip r:embed="rId2"/>
            <a:stretch>
              <a:fillRect/>
            </a:stretch>
          </p:blipFill>
          <p:spPr>
            <a:xfrm>
              <a:off x="4056902" y="2979245"/>
              <a:ext cx="1103769" cy="879619"/>
            </a:xfrm>
            <a:prstGeom prst="rect">
              <a:avLst/>
            </a:prstGeom>
          </p:spPr>
        </p:pic>
        <p:sp>
          <p:nvSpPr>
            <p:cNvPr id="12" name="Trapezoid 11"/>
            <p:cNvSpPr/>
            <p:nvPr/>
          </p:nvSpPr>
          <p:spPr>
            <a:xfrm rot="18883196">
              <a:off x="3589329" y="2963594"/>
              <a:ext cx="926179" cy="139568"/>
            </a:xfrm>
            <a:prstGeom prst="trapezoid">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rapezoid 12"/>
            <p:cNvSpPr/>
            <p:nvPr/>
          </p:nvSpPr>
          <p:spPr>
            <a:xfrm rot="2759593">
              <a:off x="4651480" y="2923418"/>
              <a:ext cx="926179" cy="139568"/>
            </a:xfrm>
            <a:prstGeom prst="trapezoid">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632247" y="0"/>
            <a:ext cx="7772400" cy="1470025"/>
          </a:xfrm>
        </p:spPr>
        <p:txBody>
          <a:bodyPr/>
          <a:lstStyle/>
          <a:p>
            <a:r>
              <a:rPr lang="en-US" dirty="0" smtClean="0">
                <a:solidFill>
                  <a:schemeClr val="bg1"/>
                </a:solidFill>
                <a:latin typeface="Comic Sans MS"/>
              </a:rPr>
              <a:t>People of Illyria</a:t>
            </a:r>
            <a:endParaRPr lang="en-US" dirty="0">
              <a:solidFill>
                <a:schemeClr val="bg1"/>
              </a:solidFill>
              <a:latin typeface="Comic Sans MS"/>
            </a:endParaRPr>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lum bright="24000" contrast="-46000"/>
          </a:blip>
          <a:stretch>
            <a:fillRect/>
          </a:stretch>
        </p:blipFill>
        <p:spPr>
          <a:xfrm>
            <a:off x="0" y="0"/>
            <a:ext cx="9144000" cy="6858000"/>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t>Cuisine</a:t>
            </a:r>
            <a:endParaRPr lang="en-US" dirty="0"/>
          </a:p>
        </p:txBody>
      </p:sp>
      <p:sp>
        <p:nvSpPr>
          <p:cNvPr id="3" name="Content Placeholder 2"/>
          <p:cNvSpPr>
            <a:spLocks noGrp="1"/>
          </p:cNvSpPr>
          <p:nvPr>
            <p:ph idx="1"/>
          </p:nvPr>
        </p:nvSpPr>
        <p:spPr>
          <a:xfrm>
            <a:off x="457200" y="931333"/>
            <a:ext cx="8229600" cy="5200473"/>
          </a:xfrm>
        </p:spPr>
        <p:txBody>
          <a:bodyPr/>
          <a:lstStyle/>
          <a:p>
            <a:r>
              <a:rPr lang="en-US" dirty="0" smtClean="0"/>
              <a:t>Illyrian Cuisine has been strongly influenced by the foods of France and Spain. </a:t>
            </a:r>
          </a:p>
          <a:p>
            <a:r>
              <a:rPr lang="en-US" dirty="0" smtClean="0"/>
              <a:t>Depending on where in Illyria you are located the kinds of foods you will experience differ greatly. </a:t>
            </a:r>
          </a:p>
          <a:p>
            <a:r>
              <a:rPr lang="en-US" dirty="0" smtClean="0"/>
              <a:t>This is not only because of the culinary differences depending on location, but also depending on the types of food and vegetation native to that region of the country.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lum bright="24000" contrast="-46000"/>
          </a:blip>
          <a:stretch>
            <a:fillRect/>
          </a:stretch>
        </p:blipFill>
        <p:spPr>
          <a:xfrm>
            <a:off x="0" y="0"/>
            <a:ext cx="9144000" cy="6850288"/>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t>Northern Western Illyrian Cuisine</a:t>
            </a:r>
            <a:endParaRPr lang="en-US" dirty="0"/>
          </a:p>
        </p:txBody>
      </p:sp>
      <p:sp>
        <p:nvSpPr>
          <p:cNvPr id="3" name="Content Placeholder 2"/>
          <p:cNvSpPr>
            <a:spLocks noGrp="1"/>
          </p:cNvSpPr>
          <p:nvPr>
            <p:ph idx="1"/>
          </p:nvPr>
        </p:nvSpPr>
        <p:spPr>
          <a:xfrm>
            <a:off x="282222" y="903111"/>
            <a:ext cx="8404578" cy="5771444"/>
          </a:xfrm>
        </p:spPr>
        <p:txBody>
          <a:bodyPr>
            <a:normAutofit lnSpcReduction="10000"/>
          </a:bodyPr>
          <a:lstStyle/>
          <a:p>
            <a:r>
              <a:rPr lang="en-US" dirty="0" smtClean="0"/>
              <a:t>The Cuisine</a:t>
            </a:r>
            <a:r>
              <a:rPr lang="en-US" dirty="0" smtClean="0"/>
              <a:t> of North Western </a:t>
            </a:r>
            <a:r>
              <a:rPr lang="en-US" dirty="0" smtClean="0"/>
              <a:t>Illyria tends to be more influenced by the common French cuisine.</a:t>
            </a:r>
          </a:p>
          <a:p>
            <a:r>
              <a:rPr lang="en-US" dirty="0" smtClean="0"/>
              <a:t>The foods of North Western Illyria have the tendency to be very rich. Seafood is also a large portion of the menu due to the close location to the coast.</a:t>
            </a:r>
          </a:p>
          <a:p>
            <a:pPr lvl="1"/>
            <a:r>
              <a:rPr lang="en-US" dirty="0" smtClean="0"/>
              <a:t>Duck </a:t>
            </a:r>
          </a:p>
          <a:p>
            <a:pPr lvl="1"/>
            <a:r>
              <a:rPr lang="en-US" dirty="0" err="1" smtClean="0"/>
              <a:t>Foie</a:t>
            </a:r>
            <a:r>
              <a:rPr lang="en-US" dirty="0" smtClean="0"/>
              <a:t> </a:t>
            </a:r>
            <a:r>
              <a:rPr lang="en-US" dirty="0" err="1" smtClean="0"/>
              <a:t>gras</a:t>
            </a:r>
            <a:endParaRPr lang="en-US" dirty="0" smtClean="0"/>
          </a:p>
          <a:p>
            <a:pPr lvl="1"/>
            <a:r>
              <a:rPr lang="en-US" dirty="0" smtClean="0"/>
              <a:t>Oysters/ Muscles </a:t>
            </a:r>
          </a:p>
          <a:p>
            <a:pPr lvl="1"/>
            <a:r>
              <a:rPr lang="en-US" dirty="0" smtClean="0"/>
              <a:t>Truffles</a:t>
            </a:r>
          </a:p>
          <a:p>
            <a:pPr lvl="1"/>
            <a:r>
              <a:rPr lang="en-US" dirty="0" smtClean="0"/>
              <a:t>Sea Food</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4000" contrast="-46000"/>
          </a:blip>
          <a:stretch>
            <a:fillRect/>
          </a:stretch>
        </p:blipFill>
        <p:spPr>
          <a:xfrm>
            <a:off x="0" y="0"/>
            <a:ext cx="9144000" cy="6858000"/>
          </a:xfrm>
          <a:prstGeom prst="rect">
            <a:avLst/>
          </a:prstGeom>
        </p:spPr>
      </p:pic>
      <p:sp>
        <p:nvSpPr>
          <p:cNvPr id="2" name="Title 1"/>
          <p:cNvSpPr>
            <a:spLocks noGrp="1"/>
          </p:cNvSpPr>
          <p:nvPr>
            <p:ph type="title"/>
          </p:nvPr>
        </p:nvSpPr>
        <p:spPr>
          <a:xfrm>
            <a:off x="457200" y="175861"/>
            <a:ext cx="8229600" cy="1143000"/>
          </a:xfrm>
        </p:spPr>
        <p:txBody>
          <a:bodyPr/>
          <a:lstStyle/>
          <a:p>
            <a:r>
              <a:rPr lang="en-US" dirty="0" smtClean="0"/>
              <a:t>North</a:t>
            </a:r>
            <a:r>
              <a:rPr lang="en-US" dirty="0" smtClean="0"/>
              <a:t> Eastern </a:t>
            </a:r>
            <a:r>
              <a:rPr lang="en-US" dirty="0" smtClean="0"/>
              <a:t>Illyrian Cuisine</a:t>
            </a:r>
            <a:endParaRPr lang="en-US" dirty="0"/>
          </a:p>
        </p:txBody>
      </p:sp>
      <p:sp>
        <p:nvSpPr>
          <p:cNvPr id="3" name="Content Placeholder 2"/>
          <p:cNvSpPr>
            <a:spLocks noGrp="1"/>
          </p:cNvSpPr>
          <p:nvPr>
            <p:ph idx="1"/>
          </p:nvPr>
        </p:nvSpPr>
        <p:spPr>
          <a:xfrm>
            <a:off x="457200" y="1114778"/>
            <a:ext cx="8229600" cy="5545666"/>
          </a:xfrm>
        </p:spPr>
        <p:txBody>
          <a:bodyPr>
            <a:normAutofit fontScale="92500" lnSpcReduction="10000"/>
          </a:bodyPr>
          <a:lstStyle/>
          <a:p>
            <a:r>
              <a:rPr lang="en-US" dirty="0" smtClean="0"/>
              <a:t>Cuisine in this region of Illyria tends to involve a multitude of Italian herbs and vegetables due to the close border with Italy.</a:t>
            </a:r>
          </a:p>
          <a:p>
            <a:r>
              <a:rPr lang="en-US" dirty="0" smtClean="0"/>
              <a:t>One of the most well known dishes is called bouillabaisse; a soup made of many different sea foods more commonly served as a main dish. The sea food comes from the Mediterranean Sea</a:t>
            </a:r>
          </a:p>
          <a:p>
            <a:r>
              <a:rPr lang="en-US" dirty="0" smtClean="0"/>
              <a:t>Other common ingredients include:</a:t>
            </a:r>
          </a:p>
          <a:p>
            <a:pPr lvl="1"/>
            <a:r>
              <a:rPr lang="en-US" dirty="0" smtClean="0"/>
              <a:t>Olives/ olive oil</a:t>
            </a:r>
          </a:p>
          <a:p>
            <a:pPr lvl="1"/>
            <a:r>
              <a:rPr lang="en-US" dirty="0" smtClean="0"/>
              <a:t>Tomatoes </a:t>
            </a:r>
          </a:p>
          <a:p>
            <a:pPr lvl="1"/>
            <a:r>
              <a:rPr lang="en-US" dirty="0" smtClean="0"/>
              <a:t>Garlic</a:t>
            </a:r>
          </a:p>
          <a:p>
            <a:pPr lvl="1"/>
            <a:r>
              <a:rPr lang="en-US" dirty="0" smtClean="0"/>
              <a:t>Other herbs.</a:t>
            </a:r>
          </a:p>
          <a:p>
            <a:pPr lvl="1">
              <a:buNone/>
            </a:pP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4000" contrast="-46000"/>
          </a:blip>
          <a:stretch>
            <a:fillRect/>
          </a:stretch>
        </p:blipFill>
        <p:spPr>
          <a:xfrm>
            <a:off x="0" y="0"/>
            <a:ext cx="9144000" cy="6858000"/>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t>South Illyrian Cuisine</a:t>
            </a:r>
            <a:endParaRPr lang="en-US" dirty="0"/>
          </a:p>
        </p:txBody>
      </p:sp>
      <p:sp>
        <p:nvSpPr>
          <p:cNvPr id="3" name="Content Placeholder 2"/>
          <p:cNvSpPr>
            <a:spLocks noGrp="1"/>
          </p:cNvSpPr>
          <p:nvPr>
            <p:ph idx="1"/>
          </p:nvPr>
        </p:nvSpPr>
        <p:spPr>
          <a:xfrm>
            <a:off x="0" y="931334"/>
            <a:ext cx="9144000" cy="5926666"/>
          </a:xfrm>
        </p:spPr>
        <p:txBody>
          <a:bodyPr>
            <a:normAutofit fontScale="92500" lnSpcReduction="10000"/>
          </a:bodyPr>
          <a:lstStyle/>
          <a:p>
            <a:r>
              <a:rPr lang="en-US" dirty="0" smtClean="0"/>
              <a:t>The food in Southern Illyria is more influenced by </a:t>
            </a:r>
            <a:r>
              <a:rPr lang="en-US" dirty="0" smtClean="0"/>
              <a:t>its </a:t>
            </a:r>
            <a:r>
              <a:rPr lang="en-US" dirty="0" smtClean="0"/>
              <a:t>bordering country of Spain.</a:t>
            </a:r>
          </a:p>
          <a:p>
            <a:r>
              <a:rPr lang="en-US" dirty="0" smtClean="0"/>
              <a:t>The food tends </a:t>
            </a:r>
            <a:r>
              <a:rPr lang="en-US" dirty="0" smtClean="0"/>
              <a:t>to </a:t>
            </a:r>
            <a:r>
              <a:rPr lang="en-US" dirty="0" smtClean="0"/>
              <a:t>have an abundance of spice and hot </a:t>
            </a:r>
            <a:r>
              <a:rPr lang="en-US" dirty="0" smtClean="0"/>
              <a:t>flavor.</a:t>
            </a:r>
          </a:p>
          <a:p>
            <a:pPr lvl="1"/>
            <a:r>
              <a:rPr lang="en-US" dirty="0" smtClean="0"/>
              <a:t>Roasted or fried ( normally served with intricate sauce)</a:t>
            </a:r>
          </a:p>
          <a:p>
            <a:pPr lvl="2"/>
            <a:r>
              <a:rPr lang="en-US" dirty="0" smtClean="0"/>
              <a:t>Chicken</a:t>
            </a:r>
          </a:p>
          <a:p>
            <a:pPr lvl="2"/>
            <a:r>
              <a:rPr lang="en-US" dirty="0" smtClean="0"/>
              <a:t>Pork</a:t>
            </a:r>
          </a:p>
          <a:p>
            <a:pPr lvl="2"/>
            <a:r>
              <a:rPr lang="en-US" dirty="0" smtClean="0"/>
              <a:t>Fish</a:t>
            </a:r>
            <a:endParaRPr lang="en-US" dirty="0" smtClean="0"/>
          </a:p>
          <a:p>
            <a:pPr lvl="1"/>
            <a:r>
              <a:rPr lang="en-US" dirty="0" smtClean="0"/>
              <a:t>S</a:t>
            </a:r>
            <a:r>
              <a:rPr lang="en-US" dirty="0" smtClean="0"/>
              <a:t>tews</a:t>
            </a:r>
            <a:endParaRPr lang="en-US" dirty="0" smtClean="0"/>
          </a:p>
          <a:p>
            <a:pPr lvl="1"/>
            <a:r>
              <a:rPr lang="en-US" dirty="0" smtClean="0"/>
              <a:t>Vegetables</a:t>
            </a:r>
          </a:p>
          <a:p>
            <a:pPr lvl="2"/>
            <a:r>
              <a:rPr lang="en-US" dirty="0" smtClean="0"/>
              <a:t>Peppers</a:t>
            </a:r>
          </a:p>
          <a:p>
            <a:pPr lvl="2"/>
            <a:r>
              <a:rPr lang="en-US" dirty="0" smtClean="0"/>
              <a:t>Onions</a:t>
            </a:r>
          </a:p>
          <a:p>
            <a:pPr lvl="2"/>
            <a:r>
              <a:rPr lang="en-US" dirty="0" smtClean="0"/>
              <a:t>Tomato</a:t>
            </a:r>
          </a:p>
          <a:p>
            <a:pPr lvl="2"/>
            <a:r>
              <a:rPr lang="en-US" dirty="0" smtClean="0"/>
              <a:t>Rice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2000" contrast="-48000"/>
          </a:blip>
          <a:stretch>
            <a:fillRect/>
          </a:stretch>
        </p:blipFill>
        <p:spPr>
          <a:xfrm>
            <a:off x="0" y="0"/>
            <a:ext cx="9144000" cy="6857999"/>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t>Major Holidays</a:t>
            </a:r>
            <a:endParaRPr lang="en-US" dirty="0"/>
          </a:p>
        </p:txBody>
      </p:sp>
      <p:sp>
        <p:nvSpPr>
          <p:cNvPr id="3" name="Content Placeholder 2"/>
          <p:cNvSpPr>
            <a:spLocks noGrp="1"/>
          </p:cNvSpPr>
          <p:nvPr>
            <p:ph idx="1"/>
          </p:nvPr>
        </p:nvSpPr>
        <p:spPr>
          <a:xfrm>
            <a:off x="239889" y="1199444"/>
            <a:ext cx="8720667" cy="5729111"/>
          </a:xfrm>
        </p:spPr>
        <p:txBody>
          <a:bodyPr/>
          <a:lstStyle/>
          <a:p>
            <a:r>
              <a:rPr lang="en-US" dirty="0" smtClean="0"/>
              <a:t>No matter the religion, faith is a major part of Illyria’s culture. There are very few who do not belong to a group of organized religion</a:t>
            </a:r>
          </a:p>
          <a:p>
            <a:r>
              <a:rPr lang="en-US" dirty="0" smtClean="0"/>
              <a:t>Religion has played a major role in Illyria’s history, even before the nation was made official. </a:t>
            </a:r>
          </a:p>
          <a:p>
            <a:r>
              <a:rPr lang="en-US" dirty="0" smtClean="0"/>
              <a:t>Due to the large Christian population in Illyria there are two major holidays that take</a:t>
            </a:r>
            <a:r>
              <a:rPr lang="en-US" dirty="0" smtClean="0"/>
              <a:t> presidency </a:t>
            </a:r>
            <a:r>
              <a:rPr lang="en-US" dirty="0" smtClean="0"/>
              <a:t>over all other national festivities.</a:t>
            </a:r>
          </a:p>
          <a:p>
            <a:pPr lvl="1"/>
            <a:r>
              <a:rPr lang="en-US" dirty="0" smtClean="0"/>
              <a:t>Christmas</a:t>
            </a:r>
          </a:p>
          <a:p>
            <a:pPr lvl="1"/>
            <a:r>
              <a:rPr lang="en-US" dirty="0" smtClean="0"/>
              <a:t>Easter</a:t>
            </a:r>
          </a:p>
        </p:txBody>
      </p:sp>
      <p:pic>
        <p:nvPicPr>
          <p:cNvPr id="5" name="Picture 4"/>
          <p:cNvPicPr>
            <a:picLocks noChangeAspect="1"/>
          </p:cNvPicPr>
          <p:nvPr/>
        </p:nvPicPr>
        <p:blipFill>
          <a:blip r:embed="rId3">
            <a:lum bright="48000" contrast="-52000"/>
          </a:blip>
          <a:stretch>
            <a:fillRect/>
          </a:stretch>
        </p:blipFill>
        <p:spPr>
          <a:xfrm>
            <a:off x="0" y="0"/>
            <a:ext cx="911577" cy="119944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lum bright="22000" contrast="-35000"/>
          </a:blip>
          <a:srcRect t="23704"/>
          <a:stretch>
            <a:fillRect/>
          </a:stretch>
        </p:blipFill>
        <p:spPr>
          <a:xfrm>
            <a:off x="0" y="-1"/>
            <a:ext cx="9144000" cy="6976531"/>
          </a:xfrm>
          <a:prstGeom prst="rect">
            <a:avLst/>
          </a:prstGeom>
        </p:spPr>
      </p:pic>
      <p:sp>
        <p:nvSpPr>
          <p:cNvPr id="2" name="Title 1"/>
          <p:cNvSpPr>
            <a:spLocks noGrp="1"/>
          </p:cNvSpPr>
          <p:nvPr>
            <p:ph type="title"/>
          </p:nvPr>
        </p:nvSpPr>
        <p:spPr/>
        <p:txBody>
          <a:bodyPr/>
          <a:lstStyle/>
          <a:p>
            <a:r>
              <a:rPr lang="en-US" dirty="0" smtClean="0"/>
              <a:t>Customs</a:t>
            </a:r>
            <a:endParaRPr lang="en-US" dirty="0"/>
          </a:p>
        </p:txBody>
      </p:sp>
      <p:sp>
        <p:nvSpPr>
          <p:cNvPr id="3" name="Content Placeholder 2"/>
          <p:cNvSpPr>
            <a:spLocks noGrp="1"/>
          </p:cNvSpPr>
          <p:nvPr>
            <p:ph idx="1"/>
          </p:nvPr>
        </p:nvSpPr>
        <p:spPr>
          <a:xfrm>
            <a:off x="457200" y="1199444"/>
            <a:ext cx="8229600" cy="5277556"/>
          </a:xfrm>
        </p:spPr>
        <p:txBody>
          <a:bodyPr/>
          <a:lstStyle/>
          <a:p>
            <a:r>
              <a:rPr lang="en-US" dirty="0" smtClean="0"/>
              <a:t>Because of the major role Religion plays on all of Illyrian society, the two most holy days of the week, Wednesday and Sunday, are the days which there is no school.</a:t>
            </a:r>
          </a:p>
          <a:p>
            <a:r>
              <a:rPr lang="en-US" dirty="0" smtClean="0"/>
              <a:t>As opposed to being in school the majority are at the place of their religious practice, church and temple alike, for at least a portion of the day.</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lum bright="24000" contrast="-46000"/>
          </a:blip>
          <a:stretch>
            <a:fillRect/>
          </a:stretch>
        </p:blipFill>
        <p:spPr>
          <a:xfrm>
            <a:off x="0" y="0"/>
            <a:ext cx="9144000" cy="6949440"/>
          </a:xfrm>
          <a:prstGeom prst="rect">
            <a:avLst/>
          </a:prstGeom>
        </p:spPr>
      </p:pic>
      <p:sp>
        <p:nvSpPr>
          <p:cNvPr id="2" name="Title 1"/>
          <p:cNvSpPr>
            <a:spLocks noGrp="1"/>
          </p:cNvSpPr>
          <p:nvPr>
            <p:ph type="title"/>
          </p:nvPr>
        </p:nvSpPr>
        <p:spPr/>
        <p:txBody>
          <a:bodyPr/>
          <a:lstStyle/>
          <a:p>
            <a:r>
              <a:rPr lang="en-US" dirty="0" smtClean="0"/>
              <a:t>Custom</a:t>
            </a:r>
            <a:endParaRPr lang="en-US" dirty="0"/>
          </a:p>
        </p:txBody>
      </p:sp>
      <p:sp>
        <p:nvSpPr>
          <p:cNvPr id="3" name="Content Placeholder 2"/>
          <p:cNvSpPr>
            <a:spLocks noGrp="1"/>
          </p:cNvSpPr>
          <p:nvPr>
            <p:ph idx="1"/>
          </p:nvPr>
        </p:nvSpPr>
        <p:spPr>
          <a:xfrm>
            <a:off x="230900" y="1128890"/>
            <a:ext cx="8455900" cy="5348110"/>
          </a:xfrm>
        </p:spPr>
        <p:txBody>
          <a:bodyPr>
            <a:normAutofit/>
          </a:bodyPr>
          <a:lstStyle/>
          <a:p>
            <a:r>
              <a:rPr lang="en-US" dirty="0" smtClean="0"/>
              <a:t>Due to Illyria’s strong historical ties to France, many of the French customs have been adopted by the Illyrian people.</a:t>
            </a:r>
          </a:p>
          <a:p>
            <a:r>
              <a:rPr lang="en-US" dirty="0" smtClean="0"/>
              <a:t>The first is more of a general European custom. When you greet someone you kiss each cheek</a:t>
            </a:r>
          </a:p>
          <a:p>
            <a:r>
              <a:rPr lang="en-US" dirty="0" smtClean="0"/>
              <a:t>It is also considered insulting if you do not say a proper greeting such as, “good day”, “hello”, or “how are you?”. </a:t>
            </a:r>
          </a:p>
          <a:p>
            <a:r>
              <a:rPr lang="en-US" dirty="0" smtClean="0"/>
              <a:t>Punctuality is held as a high form of respect and is therefore expected.</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4000" contrast="-46000"/>
          </a:blip>
          <a:stretch>
            <a:fillRect/>
          </a:stretch>
        </p:blipFill>
        <p:spPr>
          <a:xfrm>
            <a:off x="0" y="0"/>
            <a:ext cx="9281222" cy="6858000"/>
          </a:xfrm>
          <a:prstGeom prst="rect">
            <a:avLst/>
          </a:prstGeom>
        </p:spPr>
      </p:pic>
      <p:sp>
        <p:nvSpPr>
          <p:cNvPr id="2" name="Title 1"/>
          <p:cNvSpPr>
            <a:spLocks noGrp="1"/>
          </p:cNvSpPr>
          <p:nvPr>
            <p:ph type="title"/>
          </p:nvPr>
        </p:nvSpPr>
        <p:spPr>
          <a:xfrm>
            <a:off x="457200" y="0"/>
            <a:ext cx="8229600" cy="1143000"/>
          </a:xfrm>
        </p:spPr>
        <p:txBody>
          <a:bodyPr/>
          <a:lstStyle/>
          <a:p>
            <a:r>
              <a:rPr lang="en-US" dirty="0" smtClean="0"/>
              <a:t>Custom</a:t>
            </a:r>
            <a:endParaRPr lang="en-US" dirty="0"/>
          </a:p>
        </p:txBody>
      </p:sp>
      <p:sp>
        <p:nvSpPr>
          <p:cNvPr id="3" name="Content Placeholder 2"/>
          <p:cNvSpPr>
            <a:spLocks noGrp="1"/>
          </p:cNvSpPr>
          <p:nvPr>
            <p:ph idx="1"/>
          </p:nvPr>
        </p:nvSpPr>
        <p:spPr>
          <a:xfrm>
            <a:off x="197556" y="903112"/>
            <a:ext cx="8720666" cy="5785554"/>
          </a:xfrm>
        </p:spPr>
        <p:txBody>
          <a:bodyPr>
            <a:normAutofit/>
          </a:bodyPr>
          <a:lstStyle/>
          <a:p>
            <a:r>
              <a:rPr lang="en-US" dirty="0" smtClean="0"/>
              <a:t>Illyria has also held close Historical </a:t>
            </a:r>
            <a:r>
              <a:rPr lang="en-US" dirty="0" smtClean="0"/>
              <a:t>relationships </a:t>
            </a:r>
            <a:r>
              <a:rPr lang="en-US" dirty="0" smtClean="0"/>
              <a:t>with Spain, and has therefore adopted many of its customs as well.</a:t>
            </a:r>
          </a:p>
          <a:p>
            <a:r>
              <a:rPr lang="en-US" dirty="0" smtClean="0"/>
              <a:t>In general men tend </a:t>
            </a:r>
            <a:r>
              <a:rPr lang="en-US" dirty="0" smtClean="0"/>
              <a:t>to </a:t>
            </a:r>
            <a:r>
              <a:rPr lang="en-US" dirty="0" smtClean="0"/>
              <a:t>greet with a handshake involving both hands where the right holds the right hand  of the other person while both men grasp one another's forearm with their left hand.</a:t>
            </a:r>
          </a:p>
          <a:p>
            <a:r>
              <a:rPr lang="en-US" dirty="0" smtClean="0"/>
              <a:t>When a meeting occurs the person who arrived second must stand until they are asked to be seated.</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lum bright="24000" contrast="-46000"/>
          </a:blip>
          <a:stretch>
            <a:fillRect/>
          </a:stretch>
        </p:blipFill>
        <p:spPr>
          <a:xfrm>
            <a:off x="0" y="-1"/>
            <a:ext cx="9178010" cy="6858001"/>
          </a:xfrm>
          <a:prstGeom prst="rect">
            <a:avLst/>
          </a:prstGeom>
        </p:spPr>
      </p:pic>
      <p:sp>
        <p:nvSpPr>
          <p:cNvPr id="3" name="Content Placeholder 2"/>
          <p:cNvSpPr>
            <a:spLocks noGrp="1"/>
          </p:cNvSpPr>
          <p:nvPr>
            <p:ph idx="1"/>
          </p:nvPr>
        </p:nvSpPr>
        <p:spPr>
          <a:xfrm>
            <a:off x="457200" y="1044222"/>
            <a:ext cx="8229600" cy="4525963"/>
          </a:xfrm>
        </p:spPr>
        <p:txBody>
          <a:bodyPr>
            <a:noAutofit/>
          </a:bodyPr>
          <a:lstStyle/>
          <a:p>
            <a:pPr>
              <a:buNone/>
            </a:pPr>
            <a:r>
              <a:rPr lang="en-US" sz="4000" b="1" dirty="0" smtClean="0"/>
              <a:t>	Illyria is a melting pot of numerous cultures. The things experienced can differ greatly depending on where in the country you are located. However the fact that Illyria is composed of so many traits from so many different cultures just makes the country that much </a:t>
            </a:r>
            <a:r>
              <a:rPr lang="en-US" sz="4000" b="1" smtClean="0"/>
              <a:t>more </a:t>
            </a:r>
            <a:r>
              <a:rPr lang="en-US" sz="4000" b="1" smtClean="0"/>
              <a:t>unique.</a:t>
            </a:r>
            <a:endParaRPr lang="en-US" sz="40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lum bright="43000" contrast="-48000"/>
          </a:blip>
          <a:stretch>
            <a:fillRect/>
          </a:stretch>
        </p:blipFill>
        <p:spPr>
          <a:xfrm>
            <a:off x="0" y="0"/>
            <a:ext cx="9144000" cy="6919516"/>
          </a:xfrm>
          <a:prstGeom prst="rect">
            <a:avLst/>
          </a:prstGeom>
        </p:spPr>
      </p:pic>
      <p:sp>
        <p:nvSpPr>
          <p:cNvPr id="2" name="Title 1"/>
          <p:cNvSpPr>
            <a:spLocks noGrp="1"/>
          </p:cNvSpPr>
          <p:nvPr>
            <p:ph type="title"/>
          </p:nvPr>
        </p:nvSpPr>
        <p:spPr/>
        <p:txBody>
          <a:bodyPr/>
          <a:lstStyle/>
          <a:p>
            <a:r>
              <a:rPr lang="en-US" dirty="0" smtClean="0"/>
              <a:t>Population/ Age Structure</a:t>
            </a:r>
            <a:endParaRPr lang="en-US" dirty="0"/>
          </a:p>
        </p:txBody>
      </p:sp>
      <p:sp>
        <p:nvSpPr>
          <p:cNvPr id="3" name="Content Placeholder 2"/>
          <p:cNvSpPr>
            <a:spLocks noGrp="1"/>
          </p:cNvSpPr>
          <p:nvPr>
            <p:ph idx="1"/>
          </p:nvPr>
        </p:nvSpPr>
        <p:spPr>
          <a:xfrm>
            <a:off x="457200" y="1425223"/>
            <a:ext cx="8229600" cy="5432777"/>
          </a:xfrm>
        </p:spPr>
        <p:txBody>
          <a:bodyPr/>
          <a:lstStyle/>
          <a:p>
            <a:r>
              <a:rPr lang="en-US" b="1" dirty="0" smtClean="0"/>
              <a:t>Illyria’s Total population: 50,099,697</a:t>
            </a:r>
          </a:p>
          <a:p>
            <a:r>
              <a:rPr lang="en-US" b="1" dirty="0" smtClean="0"/>
              <a:t>Age Structure:</a:t>
            </a:r>
          </a:p>
          <a:p>
            <a:pPr lvl="1"/>
            <a:r>
              <a:rPr lang="en-US" b="1" dirty="0" smtClean="0"/>
              <a:t>0-</a:t>
            </a:r>
            <a:r>
              <a:rPr lang="en-US" b="1" dirty="0" smtClean="0"/>
              <a:t>14 years: </a:t>
            </a:r>
            <a:r>
              <a:rPr lang="en-US" b="1" dirty="0" smtClean="0"/>
              <a:t>19.5% (9,769,440) </a:t>
            </a:r>
          </a:p>
          <a:p>
            <a:pPr lvl="2"/>
            <a:r>
              <a:rPr lang="en-US" b="1" dirty="0" smtClean="0"/>
              <a:t>(male </a:t>
            </a:r>
            <a:r>
              <a:rPr lang="en-US" b="1" dirty="0" smtClean="0"/>
              <a:t>4,984,719</a:t>
            </a:r>
            <a:r>
              <a:rPr lang="en-US" b="1" dirty="0" smtClean="0"/>
              <a:t>/ female </a:t>
            </a:r>
            <a:r>
              <a:rPr lang="en-US" b="1" dirty="0" smtClean="0"/>
              <a:t>4,784,721</a:t>
            </a:r>
            <a:r>
              <a:rPr lang="en-US" b="1" dirty="0" smtClean="0"/>
              <a:t>)</a:t>
            </a:r>
          </a:p>
          <a:p>
            <a:pPr lvl="1"/>
            <a:r>
              <a:rPr lang="en-US" b="1" dirty="0" smtClean="0"/>
              <a:t>15-</a:t>
            </a:r>
            <a:r>
              <a:rPr lang="en-US" b="1" dirty="0" smtClean="0"/>
              <a:t>64 years: </a:t>
            </a:r>
            <a:r>
              <a:rPr lang="en-US" b="1" dirty="0" smtClean="0"/>
              <a:t>64.3% (</a:t>
            </a:r>
            <a:r>
              <a:rPr lang="en-US" b="1" dirty="0" smtClean="0"/>
              <a:t>32,214,105</a:t>
            </a:r>
            <a:r>
              <a:rPr lang="en-US" b="1" dirty="0" smtClean="0"/>
              <a:t>)</a:t>
            </a:r>
          </a:p>
          <a:p>
            <a:pPr lvl="2"/>
            <a:r>
              <a:rPr lang="en-US" b="1" dirty="0" smtClean="0"/>
              <a:t>(male </a:t>
            </a:r>
            <a:r>
              <a:rPr lang="en-US" b="1" dirty="0" smtClean="0"/>
              <a:t>17,607,053</a:t>
            </a:r>
            <a:r>
              <a:rPr lang="en-US" b="1" dirty="0" smtClean="0"/>
              <a:t>/ female </a:t>
            </a:r>
            <a:r>
              <a:rPr lang="en-US" b="1" dirty="0" smtClean="0"/>
              <a:t>14,607,052</a:t>
            </a:r>
            <a:r>
              <a:rPr lang="en-US" b="1" dirty="0" smtClean="0"/>
              <a:t>)</a:t>
            </a:r>
          </a:p>
          <a:p>
            <a:pPr lvl="1"/>
            <a:r>
              <a:rPr lang="en-US" b="1" dirty="0" smtClean="0"/>
              <a:t>65</a:t>
            </a:r>
            <a:r>
              <a:rPr lang="en-US" b="1" dirty="0" smtClean="0"/>
              <a:t>+ years:  </a:t>
            </a:r>
            <a:r>
              <a:rPr lang="en-US" b="1" dirty="0" smtClean="0"/>
              <a:t>16.2% (</a:t>
            </a:r>
            <a:r>
              <a:rPr lang="en-US" b="1" dirty="0" smtClean="0"/>
              <a:t>8,116,152</a:t>
            </a:r>
            <a:r>
              <a:rPr lang="en-US" b="1" dirty="0" smtClean="0"/>
              <a:t>)</a:t>
            </a:r>
          </a:p>
          <a:p>
            <a:pPr lvl="2"/>
            <a:r>
              <a:rPr lang="en-US" b="1" dirty="0" smtClean="0"/>
              <a:t>(male </a:t>
            </a:r>
            <a:r>
              <a:rPr lang="en-US" b="1" dirty="0" smtClean="0"/>
              <a:t>4,158,276</a:t>
            </a:r>
            <a:r>
              <a:rPr lang="en-US" b="1" dirty="0" smtClean="0"/>
              <a:t>/ female </a:t>
            </a:r>
            <a:r>
              <a:rPr lang="en-US" b="1" dirty="0" smtClean="0"/>
              <a:t>3,957,876</a:t>
            </a:r>
            <a:r>
              <a:rPr lang="en-US" b="1" dirty="0" smtClean="0"/>
              <a:t>)</a:t>
            </a:r>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000" contrast="-41000"/>
          </a:blip>
          <a:stretch>
            <a:fillRect/>
          </a:stretch>
        </p:blipFill>
        <p:spPr>
          <a:xfrm>
            <a:off x="0" y="0"/>
            <a:ext cx="9237106" cy="6858000"/>
          </a:xfrm>
          <a:prstGeom prst="rect">
            <a:avLst/>
          </a:prstGeom>
        </p:spPr>
      </p:pic>
      <p:sp>
        <p:nvSpPr>
          <p:cNvPr id="2" name="Title 1"/>
          <p:cNvSpPr>
            <a:spLocks noGrp="1"/>
          </p:cNvSpPr>
          <p:nvPr>
            <p:ph type="title"/>
          </p:nvPr>
        </p:nvSpPr>
        <p:spPr/>
        <p:txBody>
          <a:bodyPr>
            <a:normAutofit/>
          </a:bodyPr>
          <a:lstStyle/>
          <a:p>
            <a:r>
              <a:rPr lang="en-US" sz="5400" dirty="0" smtClean="0">
                <a:latin typeface="Comic Sans MS"/>
              </a:rPr>
              <a:t>Median Age</a:t>
            </a:r>
            <a:endParaRPr lang="en-US" sz="5400" dirty="0">
              <a:latin typeface="Comic Sans MS"/>
            </a:endParaRPr>
          </a:p>
        </p:txBody>
      </p:sp>
      <p:sp>
        <p:nvSpPr>
          <p:cNvPr id="3" name="Content Placeholder 2"/>
          <p:cNvSpPr>
            <a:spLocks noGrp="1"/>
          </p:cNvSpPr>
          <p:nvPr>
            <p:ph idx="1"/>
          </p:nvPr>
        </p:nvSpPr>
        <p:spPr>
          <a:xfrm>
            <a:off x="1086551" y="1806222"/>
            <a:ext cx="6858001" cy="2737556"/>
          </a:xfrm>
        </p:spPr>
        <p:txBody>
          <a:bodyPr>
            <a:noAutofit/>
          </a:bodyPr>
          <a:lstStyle/>
          <a:p>
            <a:r>
              <a:rPr lang="en-US" sz="4400" dirty="0" smtClean="0">
                <a:latin typeface="Comic Sans MS"/>
              </a:rPr>
              <a:t>Males: 38.8 years</a:t>
            </a:r>
          </a:p>
          <a:p>
            <a:r>
              <a:rPr lang="en-US" sz="4400" dirty="0" smtClean="0">
                <a:latin typeface="Comic Sans MS"/>
              </a:rPr>
              <a:t>Females: 41.7 years</a:t>
            </a:r>
            <a:endParaRPr lang="en-US" sz="4400" dirty="0">
              <a:latin typeface="Comic Sans M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lum bright="20000" contrast="-48000"/>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b="1" dirty="0" smtClean="0"/>
              <a:t>Urbanization</a:t>
            </a:r>
            <a:endParaRPr lang="en-US" b="1" dirty="0"/>
          </a:p>
        </p:txBody>
      </p:sp>
      <p:sp>
        <p:nvSpPr>
          <p:cNvPr id="3" name="Content Placeholder 2"/>
          <p:cNvSpPr>
            <a:spLocks noGrp="1"/>
          </p:cNvSpPr>
          <p:nvPr>
            <p:ph idx="1"/>
          </p:nvPr>
        </p:nvSpPr>
        <p:spPr>
          <a:xfrm>
            <a:off x="457200" y="2003778"/>
            <a:ext cx="8229600" cy="1884362"/>
          </a:xfrm>
        </p:spPr>
        <p:txBody>
          <a:bodyPr/>
          <a:lstStyle/>
          <a:p>
            <a:pPr algn="ctr"/>
            <a:r>
              <a:rPr lang="en-US" sz="3600" b="1" dirty="0" smtClean="0"/>
              <a:t>41% of Illyria’s population lives in urban areas</a:t>
            </a:r>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4000" contrast="-57000"/>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sz="6000" dirty="0" smtClean="0"/>
              <a:t>Nationality</a:t>
            </a:r>
            <a:endParaRPr lang="en-US" sz="6000" dirty="0"/>
          </a:p>
        </p:txBody>
      </p:sp>
      <p:sp>
        <p:nvSpPr>
          <p:cNvPr id="3" name="Content Placeholder 2"/>
          <p:cNvSpPr>
            <a:spLocks noGrp="1"/>
          </p:cNvSpPr>
          <p:nvPr>
            <p:ph idx="1"/>
          </p:nvPr>
        </p:nvSpPr>
        <p:spPr/>
        <p:txBody>
          <a:bodyPr>
            <a:normAutofit/>
          </a:bodyPr>
          <a:lstStyle/>
          <a:p>
            <a:pPr algn="ctr"/>
            <a:r>
              <a:rPr lang="en-US" sz="4400" dirty="0" smtClean="0"/>
              <a:t>Noun: Illyrians</a:t>
            </a:r>
          </a:p>
          <a:p>
            <a:pPr algn="ctr"/>
            <a:r>
              <a:rPr lang="en-US" sz="4400" dirty="0" smtClean="0"/>
              <a:t>Adjective: Illyrian</a:t>
            </a:r>
            <a:endParaRPr 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lum bright="28000" contrast="-9000"/>
          </a:blip>
          <a:srcRect r="6051" b="9061"/>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Religion </a:t>
            </a:r>
            <a:endParaRPr lang="en-US" dirty="0"/>
          </a:p>
        </p:txBody>
      </p:sp>
      <p:sp>
        <p:nvSpPr>
          <p:cNvPr id="3" name="Content Placeholder 2"/>
          <p:cNvSpPr>
            <a:spLocks noGrp="1"/>
          </p:cNvSpPr>
          <p:nvPr>
            <p:ph idx="1"/>
          </p:nvPr>
        </p:nvSpPr>
        <p:spPr/>
        <p:txBody>
          <a:bodyPr/>
          <a:lstStyle/>
          <a:p>
            <a:r>
              <a:rPr lang="en-US" dirty="0" smtClean="0"/>
              <a:t>Roman Catholic: 94%</a:t>
            </a:r>
          </a:p>
          <a:p>
            <a:r>
              <a:rPr lang="en-US" dirty="0" smtClean="0"/>
              <a:t>Protestant: 2%</a:t>
            </a:r>
          </a:p>
          <a:p>
            <a:r>
              <a:rPr lang="en-US" dirty="0" smtClean="0"/>
              <a:t>Jewish: 1% </a:t>
            </a:r>
          </a:p>
          <a:p>
            <a:r>
              <a:rPr lang="en-US" dirty="0" smtClean="0"/>
              <a:t>Muslim: 1%</a:t>
            </a:r>
          </a:p>
          <a:p>
            <a:r>
              <a:rPr lang="en-US" dirty="0" smtClean="0"/>
              <a:t>Other:1%</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9" name="Group 8"/>
          <p:cNvGrpSpPr/>
          <p:nvPr/>
        </p:nvGrpSpPr>
        <p:grpSpPr>
          <a:xfrm>
            <a:off x="0" y="0"/>
            <a:ext cx="9143999" cy="6858000"/>
            <a:chOff x="0" y="0"/>
            <a:chExt cx="9143999" cy="6858000"/>
          </a:xfrm>
        </p:grpSpPr>
        <p:pic>
          <p:nvPicPr>
            <p:cNvPr id="6" name="Picture 5"/>
            <p:cNvPicPr>
              <a:picLocks noChangeAspect="1"/>
            </p:cNvPicPr>
            <p:nvPr/>
          </p:nvPicPr>
          <p:blipFill>
            <a:blip r:embed="rId2">
              <a:lum bright="24000" contrast="-46000"/>
            </a:blip>
            <a:stretch>
              <a:fillRect/>
            </a:stretch>
          </p:blipFill>
          <p:spPr>
            <a:xfrm>
              <a:off x="0" y="0"/>
              <a:ext cx="3111960" cy="6858000"/>
            </a:xfrm>
            <a:prstGeom prst="rect">
              <a:avLst/>
            </a:prstGeom>
          </p:spPr>
        </p:pic>
        <p:pic>
          <p:nvPicPr>
            <p:cNvPr id="7" name="Picture 6"/>
            <p:cNvPicPr>
              <a:picLocks noChangeAspect="1"/>
            </p:cNvPicPr>
            <p:nvPr/>
          </p:nvPicPr>
          <p:blipFill>
            <a:blip r:embed="rId3">
              <a:lum bright="24000" contrast="-46000"/>
            </a:blip>
            <a:stretch>
              <a:fillRect/>
            </a:stretch>
          </p:blipFill>
          <p:spPr>
            <a:xfrm>
              <a:off x="6182056" y="0"/>
              <a:ext cx="2961943" cy="6858000"/>
            </a:xfrm>
            <a:prstGeom prst="rect">
              <a:avLst/>
            </a:prstGeom>
          </p:spPr>
        </p:pic>
        <p:pic>
          <p:nvPicPr>
            <p:cNvPr id="8" name="Picture 7"/>
            <p:cNvPicPr>
              <a:picLocks noChangeAspect="1"/>
            </p:cNvPicPr>
            <p:nvPr/>
          </p:nvPicPr>
          <p:blipFill>
            <a:blip r:embed="rId4">
              <a:lum bright="24000" contrast="-46000"/>
            </a:blip>
            <a:stretch>
              <a:fillRect/>
            </a:stretch>
          </p:blipFill>
          <p:spPr>
            <a:xfrm>
              <a:off x="3111960" y="0"/>
              <a:ext cx="3050146" cy="6858000"/>
            </a:xfrm>
            <a:prstGeom prst="rect">
              <a:avLst/>
            </a:prstGeom>
          </p:spPr>
        </p:pic>
      </p:grpSp>
      <p:sp>
        <p:nvSpPr>
          <p:cNvPr id="2" name="Title 1"/>
          <p:cNvSpPr>
            <a:spLocks noGrp="1"/>
          </p:cNvSpPr>
          <p:nvPr>
            <p:ph type="title"/>
          </p:nvPr>
        </p:nvSpPr>
        <p:spPr/>
        <p:txBody>
          <a:bodyPr/>
          <a:lstStyle/>
          <a:p>
            <a:r>
              <a:rPr lang="en-US" dirty="0" smtClean="0"/>
              <a:t>Languages</a:t>
            </a:r>
            <a:endParaRPr lang="en-US" dirty="0"/>
          </a:p>
        </p:txBody>
      </p:sp>
      <p:sp>
        <p:nvSpPr>
          <p:cNvPr id="3" name="Content Placeholder 2"/>
          <p:cNvSpPr>
            <a:spLocks noGrp="1"/>
          </p:cNvSpPr>
          <p:nvPr>
            <p:ph idx="1"/>
          </p:nvPr>
        </p:nvSpPr>
        <p:spPr/>
        <p:txBody>
          <a:bodyPr/>
          <a:lstStyle/>
          <a:p>
            <a:r>
              <a:rPr lang="en-US" dirty="0" smtClean="0"/>
              <a:t>North Western Region: French</a:t>
            </a:r>
          </a:p>
          <a:p>
            <a:r>
              <a:rPr lang="en-US" dirty="0" smtClean="0"/>
              <a:t>South Western Region: Spanish</a:t>
            </a:r>
          </a:p>
          <a:p>
            <a:r>
              <a:rPr lang="en-US" dirty="0" smtClean="0"/>
              <a:t>Eastern Region: Flemish</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0" name="Group 9"/>
          <p:cNvGrpSpPr/>
          <p:nvPr/>
        </p:nvGrpSpPr>
        <p:grpSpPr>
          <a:xfrm>
            <a:off x="0" y="-417497"/>
            <a:ext cx="9144000" cy="7275497"/>
            <a:chOff x="0" y="-417497"/>
            <a:chExt cx="9144000" cy="7275497"/>
          </a:xfrm>
        </p:grpSpPr>
        <p:pic>
          <p:nvPicPr>
            <p:cNvPr id="5" name="Picture 4"/>
            <p:cNvPicPr>
              <a:picLocks noChangeAspect="1"/>
            </p:cNvPicPr>
            <p:nvPr/>
          </p:nvPicPr>
          <p:blipFill>
            <a:blip r:embed="rId2">
              <a:lum bright="24000" contrast="-46000"/>
            </a:blip>
            <a:srcRect l="26479" t="-5776" r="49546"/>
            <a:stretch>
              <a:fillRect/>
            </a:stretch>
          </p:blipFill>
          <p:spPr>
            <a:xfrm>
              <a:off x="0" y="-417497"/>
              <a:ext cx="2034806" cy="7275497"/>
            </a:xfrm>
            <a:prstGeom prst="rect">
              <a:avLst/>
            </a:prstGeom>
          </p:spPr>
        </p:pic>
        <p:pic>
          <p:nvPicPr>
            <p:cNvPr id="6" name="Picture 5"/>
            <p:cNvPicPr>
              <a:picLocks noChangeAspect="1"/>
            </p:cNvPicPr>
            <p:nvPr/>
          </p:nvPicPr>
          <p:blipFill>
            <a:blip r:embed="rId3">
              <a:lum bright="24000" contrast="-46000"/>
            </a:blip>
            <a:srcRect l="63627" r="12307" b="50000"/>
            <a:stretch>
              <a:fillRect/>
            </a:stretch>
          </p:blipFill>
          <p:spPr>
            <a:xfrm>
              <a:off x="6840412" y="0"/>
              <a:ext cx="2303588" cy="6858000"/>
            </a:xfrm>
            <a:prstGeom prst="rect">
              <a:avLst/>
            </a:prstGeom>
          </p:spPr>
        </p:pic>
        <p:pic>
          <p:nvPicPr>
            <p:cNvPr id="7" name="Picture 6"/>
            <p:cNvPicPr>
              <a:picLocks noChangeAspect="1"/>
            </p:cNvPicPr>
            <p:nvPr/>
          </p:nvPicPr>
          <p:blipFill>
            <a:blip r:embed="rId2">
              <a:lum bright="24000" contrast="-46000"/>
            </a:blip>
            <a:srcRect l="50454" t="-1419" r="23782"/>
            <a:stretch>
              <a:fillRect/>
            </a:stretch>
          </p:blipFill>
          <p:spPr>
            <a:xfrm>
              <a:off x="2034805" y="-177610"/>
              <a:ext cx="2179119" cy="6858000"/>
            </a:xfrm>
            <a:prstGeom prst="rect">
              <a:avLst/>
            </a:prstGeom>
          </p:spPr>
        </p:pic>
        <p:pic>
          <p:nvPicPr>
            <p:cNvPr id="9" name="Picture 8"/>
            <p:cNvPicPr>
              <a:picLocks noChangeAspect="1"/>
            </p:cNvPicPr>
            <p:nvPr/>
          </p:nvPicPr>
          <p:blipFill>
            <a:blip r:embed="rId3">
              <a:lum bright="24000" contrast="-46000"/>
            </a:blip>
            <a:srcRect l="6667" r="59824" b="50000"/>
            <a:stretch>
              <a:fillRect/>
            </a:stretch>
          </p:blipFill>
          <p:spPr>
            <a:xfrm>
              <a:off x="4213924" y="0"/>
              <a:ext cx="2597624" cy="6858000"/>
            </a:xfrm>
            <a:prstGeom prst="rect">
              <a:avLst/>
            </a:prstGeom>
          </p:spPr>
        </p:pic>
      </p:grpSp>
      <p:sp>
        <p:nvSpPr>
          <p:cNvPr id="2" name="Title 1"/>
          <p:cNvSpPr>
            <a:spLocks noGrp="1"/>
          </p:cNvSpPr>
          <p:nvPr>
            <p:ph type="title"/>
          </p:nvPr>
        </p:nvSpPr>
        <p:spPr/>
        <p:txBody>
          <a:bodyPr/>
          <a:lstStyle/>
          <a:p>
            <a:r>
              <a:rPr lang="en-US" dirty="0" smtClean="0"/>
              <a:t>Attire</a:t>
            </a:r>
            <a:endParaRPr lang="en-US" dirty="0"/>
          </a:p>
        </p:txBody>
      </p:sp>
      <p:sp>
        <p:nvSpPr>
          <p:cNvPr id="3" name="Content Placeholder 2"/>
          <p:cNvSpPr>
            <a:spLocks noGrp="1"/>
          </p:cNvSpPr>
          <p:nvPr>
            <p:ph idx="1"/>
          </p:nvPr>
        </p:nvSpPr>
        <p:spPr>
          <a:xfrm>
            <a:off x="457200" y="1186324"/>
            <a:ext cx="8229600" cy="4939839"/>
          </a:xfrm>
        </p:spPr>
        <p:txBody>
          <a:bodyPr/>
          <a:lstStyle/>
          <a:p>
            <a:r>
              <a:rPr lang="en-US" dirty="0" smtClean="0"/>
              <a:t>Clothing in Illyria tends to be relatively modernized, especially in the cities. Much like other European countries the Illyrian style has evolved over the years.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9" name="Group 8"/>
          <p:cNvGrpSpPr/>
          <p:nvPr/>
        </p:nvGrpSpPr>
        <p:grpSpPr>
          <a:xfrm>
            <a:off x="0" y="-62644"/>
            <a:ext cx="9144000" cy="6920644"/>
            <a:chOff x="0" y="0"/>
            <a:chExt cx="9144000" cy="6920644"/>
          </a:xfrm>
        </p:grpSpPr>
        <p:pic>
          <p:nvPicPr>
            <p:cNvPr id="4" name="Picture 3"/>
            <p:cNvPicPr>
              <a:picLocks noChangeAspect="1"/>
            </p:cNvPicPr>
            <p:nvPr/>
          </p:nvPicPr>
          <p:blipFill>
            <a:blip r:embed="rId2">
              <a:lum bright="24000" contrast="-46000"/>
            </a:blip>
            <a:stretch>
              <a:fillRect/>
            </a:stretch>
          </p:blipFill>
          <p:spPr>
            <a:xfrm>
              <a:off x="0" y="0"/>
              <a:ext cx="2818906" cy="3610382"/>
            </a:xfrm>
            <a:prstGeom prst="rect">
              <a:avLst/>
            </a:prstGeom>
          </p:spPr>
        </p:pic>
        <p:pic>
          <p:nvPicPr>
            <p:cNvPr id="5" name="Picture 4"/>
            <p:cNvPicPr>
              <a:picLocks noChangeAspect="1"/>
            </p:cNvPicPr>
            <p:nvPr/>
          </p:nvPicPr>
          <p:blipFill>
            <a:blip r:embed="rId3">
              <a:lum bright="24000" contrast="-46000"/>
            </a:blip>
            <a:stretch>
              <a:fillRect/>
            </a:stretch>
          </p:blipFill>
          <p:spPr>
            <a:xfrm>
              <a:off x="2818906" y="54382"/>
              <a:ext cx="3556000" cy="3556000"/>
            </a:xfrm>
            <a:prstGeom prst="rect">
              <a:avLst/>
            </a:prstGeom>
          </p:spPr>
        </p:pic>
        <p:pic>
          <p:nvPicPr>
            <p:cNvPr id="6" name="Picture 5"/>
            <p:cNvPicPr>
              <a:picLocks noChangeAspect="1"/>
            </p:cNvPicPr>
            <p:nvPr/>
          </p:nvPicPr>
          <p:blipFill>
            <a:blip r:embed="rId4">
              <a:lum bright="24000" contrast="-46000"/>
            </a:blip>
            <a:srcRect l="13131" r="6719" b="26287"/>
            <a:stretch>
              <a:fillRect/>
            </a:stretch>
          </p:blipFill>
          <p:spPr>
            <a:xfrm>
              <a:off x="5805271" y="0"/>
              <a:ext cx="3338729" cy="3610382"/>
            </a:xfrm>
            <a:prstGeom prst="rect">
              <a:avLst/>
            </a:prstGeom>
          </p:spPr>
        </p:pic>
        <p:pic>
          <p:nvPicPr>
            <p:cNvPr id="7" name="Picture 6"/>
            <p:cNvPicPr>
              <a:picLocks noChangeAspect="1"/>
            </p:cNvPicPr>
            <p:nvPr/>
          </p:nvPicPr>
          <p:blipFill>
            <a:blip r:embed="rId5">
              <a:lum bright="24000" contrast="-46000"/>
            </a:blip>
            <a:srcRect t="11103" r="37862" b="11437"/>
            <a:stretch>
              <a:fillRect/>
            </a:stretch>
          </p:blipFill>
          <p:spPr>
            <a:xfrm>
              <a:off x="1" y="3590338"/>
              <a:ext cx="5805270" cy="3267662"/>
            </a:xfrm>
            <a:prstGeom prst="rect">
              <a:avLst/>
            </a:prstGeom>
          </p:spPr>
        </p:pic>
        <p:pic>
          <p:nvPicPr>
            <p:cNvPr id="8" name="Picture 7"/>
            <p:cNvPicPr>
              <a:picLocks noChangeAspect="1"/>
            </p:cNvPicPr>
            <p:nvPr/>
          </p:nvPicPr>
          <p:blipFill>
            <a:blip r:embed="rId6">
              <a:lum bright="24000" contrast="-46000"/>
            </a:blip>
            <a:srcRect l="5351" r="20468"/>
            <a:stretch>
              <a:fillRect/>
            </a:stretch>
          </p:blipFill>
          <p:spPr>
            <a:xfrm>
              <a:off x="5829867" y="3569957"/>
              <a:ext cx="3314133" cy="3350687"/>
            </a:xfrm>
            <a:prstGeom prst="rect">
              <a:avLst/>
            </a:prstGeom>
          </p:spPr>
        </p:pic>
      </p:grpSp>
      <p:sp>
        <p:nvSpPr>
          <p:cNvPr id="2" name="Title 1"/>
          <p:cNvSpPr>
            <a:spLocks noGrp="1"/>
          </p:cNvSpPr>
          <p:nvPr>
            <p:ph type="title"/>
          </p:nvPr>
        </p:nvSpPr>
        <p:spPr/>
        <p:txBody>
          <a:bodyPr/>
          <a:lstStyle/>
          <a:p>
            <a:r>
              <a:rPr lang="en-US" dirty="0" smtClean="0"/>
              <a:t>Attire</a:t>
            </a:r>
            <a:endParaRPr lang="en-US" dirty="0"/>
          </a:p>
        </p:txBody>
      </p:sp>
      <p:sp>
        <p:nvSpPr>
          <p:cNvPr id="3" name="Content Placeholder 2"/>
          <p:cNvSpPr>
            <a:spLocks noGrp="1"/>
          </p:cNvSpPr>
          <p:nvPr>
            <p:ph idx="1"/>
          </p:nvPr>
        </p:nvSpPr>
        <p:spPr>
          <a:xfrm>
            <a:off x="457200" y="1228194"/>
            <a:ext cx="8229600" cy="5191913"/>
          </a:xfrm>
        </p:spPr>
        <p:txBody>
          <a:bodyPr/>
          <a:lstStyle/>
          <a:p>
            <a:r>
              <a:rPr lang="en-US" dirty="0" smtClean="0"/>
              <a:t>While still partially modernized the clothing in the suburban villages of Illyria tend to have different fashion styles then those of the city. The clothes of these areas tend to be more modest and old fashioned.</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641</TotalTime>
  <Words>805</Words>
  <Application>Microsoft Macintosh PowerPoint</Application>
  <PresentationFormat>On-screen Show (4:3)</PresentationFormat>
  <Paragraphs>85</Paragraphs>
  <Slides>18</Slides>
  <Notes>0</Notes>
  <HiddenSlides>0</HiddenSlides>
  <MMClips>0</MMClips>
  <ScaleCrop>false</ScaleCrop>
  <HeadingPairs>
    <vt:vector size="4" baseType="variant">
      <vt:variant>
        <vt:lpstr>Design Template</vt:lpstr>
      </vt:variant>
      <vt:variant>
        <vt:i4>1</vt:i4>
      </vt:variant>
      <vt:variant>
        <vt:lpstr>Slide Titles</vt:lpstr>
      </vt:variant>
      <vt:variant>
        <vt:i4>18</vt:i4>
      </vt:variant>
    </vt:vector>
  </HeadingPairs>
  <TitlesOfParts>
    <vt:vector size="19" baseType="lpstr">
      <vt:lpstr>Office Theme</vt:lpstr>
      <vt:lpstr>People of Illyria</vt:lpstr>
      <vt:lpstr>Population/ Age Structure</vt:lpstr>
      <vt:lpstr>Median Age</vt:lpstr>
      <vt:lpstr>Urbanization</vt:lpstr>
      <vt:lpstr>Nationality</vt:lpstr>
      <vt:lpstr>Religion </vt:lpstr>
      <vt:lpstr>Languages</vt:lpstr>
      <vt:lpstr>Attire</vt:lpstr>
      <vt:lpstr>Attire</vt:lpstr>
      <vt:lpstr>Cuisine</vt:lpstr>
      <vt:lpstr>Northern Western Illyrian Cuisine</vt:lpstr>
      <vt:lpstr>North Eastern Illyrian Cuisine</vt:lpstr>
      <vt:lpstr>South Illyrian Cuisine</vt:lpstr>
      <vt:lpstr>Major Holidays</vt:lpstr>
      <vt:lpstr>Customs</vt:lpstr>
      <vt:lpstr>Custom</vt:lpstr>
      <vt:lpstr>Custom</vt:lpstr>
      <vt:lpstr>Slide 18</vt:lpstr>
    </vt:vector>
  </TitlesOfParts>
  <Company>Marietta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People of Illyria</dc:title>
  <dc:creator>Morgan Van Den Eynde</dc:creator>
  <cp:lastModifiedBy>Morgan Van Den Eynde</cp:lastModifiedBy>
  <cp:revision>8</cp:revision>
  <dcterms:created xsi:type="dcterms:W3CDTF">2011-03-17T18:57:02Z</dcterms:created>
  <dcterms:modified xsi:type="dcterms:W3CDTF">2011-03-17T19:07:08Z</dcterms:modified>
</cp:coreProperties>
</file>